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312" r:id="rId4"/>
    <p:sldId id="321" r:id="rId5"/>
    <p:sldId id="313" r:id="rId6"/>
    <p:sldId id="303" r:id="rId7"/>
    <p:sldId id="310" r:id="rId8"/>
    <p:sldId id="311" r:id="rId9"/>
    <p:sldId id="304" r:id="rId10"/>
    <p:sldId id="316" r:id="rId11"/>
    <p:sldId id="305" r:id="rId12"/>
    <p:sldId id="317" r:id="rId13"/>
    <p:sldId id="324" r:id="rId14"/>
    <p:sldId id="322" r:id="rId15"/>
    <p:sldId id="318" r:id="rId16"/>
    <p:sldId id="323" r:id="rId17"/>
    <p:sldId id="320" r:id="rId18"/>
  </p:sldIdLst>
  <p:sldSz cx="10693400" cy="7569200"/>
  <p:notesSz cx="10693400" cy="7569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>
        <p:scale>
          <a:sx n="104" d="100"/>
          <a:sy n="104" d="100"/>
        </p:scale>
        <p:origin x="1832" y="240"/>
      </p:cViewPr>
      <p:guideLst>
        <p:guide orient="horz" pos="2880"/>
        <p:guide pos="2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6452"/>
            <a:ext cx="9089390" cy="158953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8752"/>
            <a:ext cx="7485379" cy="18923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8/18/19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4043" y="1281938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1683" y="2583434"/>
            <a:ext cx="8750033" cy="286302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9356"/>
            <a:ext cx="3421887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9356"/>
            <a:ext cx="2459482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9356"/>
            <a:ext cx="2459482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octestNJU/MOOCTEST-2019-Test-Competition/blob/master/JUnit-tutorial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octest.ne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1000" y="2413000"/>
            <a:ext cx="7391400" cy="2971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/>
            <a:r>
              <a:rPr lang="en-US" altLang="zh-CN" sz="3600" i="1" dirty="0">
                <a:latin typeface="Arial" panose="020B0604020202020204" pitchFamily="34" charset="0"/>
                <a:cs typeface="Arial" panose="020B0604020202020204" pitchFamily="34" charset="0"/>
              </a:rPr>
              <a:t>The Third IEEE International Contest on Software Testing (ISTC)</a:t>
            </a:r>
          </a:p>
          <a:p>
            <a:pPr marL="12700" algn="ctr"/>
            <a:endParaRPr lang="en-US" altLang="zh-CN" sz="3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/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Tutorial &amp; Practice Guide</a:t>
            </a:r>
          </a:p>
        </p:txBody>
      </p:sp>
      <p:sp>
        <p:nvSpPr>
          <p:cNvPr id="3" name="object 3"/>
          <p:cNvSpPr/>
          <p:nvPr/>
        </p:nvSpPr>
        <p:spPr>
          <a:xfrm>
            <a:off x="9023" y="771144"/>
            <a:ext cx="1336547" cy="1469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F31DAA-CFC7-234B-B02C-B4C7C5CF7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2" y="1727200"/>
            <a:ext cx="10148992" cy="568215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0C2227DB-D1E4-E744-8B7C-ABE6DD03E7CC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4. Click either one of “Online IDE” buttons to launch Web IDE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29A825-268C-9342-A135-4F1FC8606DE1}"/>
              </a:ext>
            </a:extLst>
          </p:cNvPr>
          <p:cNvSpPr/>
          <p:nvPr/>
        </p:nvSpPr>
        <p:spPr>
          <a:xfrm>
            <a:off x="4233627" y="6406435"/>
            <a:ext cx="878305" cy="331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F54F33E-3FBA-234B-8153-8D22F292F27B}"/>
              </a:ext>
            </a:extLst>
          </p:cNvPr>
          <p:cNvSpPr/>
          <p:nvPr/>
        </p:nvSpPr>
        <p:spPr>
          <a:xfrm>
            <a:off x="4233626" y="5926326"/>
            <a:ext cx="878305" cy="3315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8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F3E6957B-54CB-2947-8D2F-CD51641FF123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200" spc="-5" dirty="0">
                <a:latin typeface="Arial" panose="020B0604020202020204" pitchFamily="34" charset="0"/>
                <a:cs typeface="Arial" panose="020B0604020202020204" pitchFamily="34" charset="0"/>
              </a:rPr>
              <a:t>. The u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ser interface of the Web</a:t>
            </a:r>
            <a:r>
              <a:rPr lang="en-US" sz="32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921EC-F4BE-5944-A377-A4C1F27D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279997"/>
            <a:ext cx="9144000" cy="57050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979A664-174B-A747-B541-61AD63A37938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6. The folder structure of the testing project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FEA56-A59A-B343-862E-89DD307A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1226137"/>
            <a:ext cx="6496049" cy="596903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E3B403-8BBE-DD45-B3C8-8ED2BE9FA3BB}"/>
              </a:ext>
            </a:extLst>
          </p:cNvPr>
          <p:cNvSpPr/>
          <p:nvPr/>
        </p:nvSpPr>
        <p:spPr>
          <a:xfrm>
            <a:off x="4468393" y="3251200"/>
            <a:ext cx="2326107" cy="1417782"/>
          </a:xfrm>
          <a:prstGeom prst="roundRect">
            <a:avLst>
              <a:gd name="adj" fmla="val 518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6EBF5C-50B8-F74E-98CC-11F96AAF6756}"/>
              </a:ext>
            </a:extLst>
          </p:cNvPr>
          <p:cNvSpPr/>
          <p:nvPr/>
        </p:nvSpPr>
        <p:spPr>
          <a:xfrm>
            <a:off x="4468393" y="4699000"/>
            <a:ext cx="2478507" cy="1295400"/>
          </a:xfrm>
          <a:prstGeom prst="roundRect">
            <a:avLst>
              <a:gd name="adj" fmla="val 5184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A25EE-F91E-ED46-946D-61E9CA33AA01}"/>
              </a:ext>
            </a:extLst>
          </p:cNvPr>
          <p:cNvSpPr txBox="1"/>
          <p:nvPr/>
        </p:nvSpPr>
        <p:spPr>
          <a:xfrm>
            <a:off x="222251" y="3251200"/>
            <a:ext cx="374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source code of the programs you are going to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84D69-F322-7E44-A78E-1EA4D1F4F121}"/>
              </a:ext>
            </a:extLst>
          </p:cNvPr>
          <p:cNvSpPr txBox="1"/>
          <p:nvPr/>
        </p:nvSpPr>
        <p:spPr>
          <a:xfrm>
            <a:off x="317500" y="4821780"/>
            <a:ext cx="374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testing source file where you implement your own test cases</a:t>
            </a:r>
          </a:p>
        </p:txBody>
      </p:sp>
    </p:spTree>
    <p:extLst>
      <p:ext uri="{BB962C8B-B14F-4D97-AF65-F5344CB8AC3E}">
        <p14:creationId xmlns:p14="http://schemas.microsoft.com/office/powerpoint/2010/main" val="3362853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E3C46-CC0E-B540-AE18-D743135F9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78" y="1226137"/>
            <a:ext cx="6824354" cy="457665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979A664-174B-A747-B541-61AD63A37938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7. The test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BE3B403-8BBE-DD45-B3C8-8ED2BE9FA3BB}"/>
              </a:ext>
            </a:extLst>
          </p:cNvPr>
          <p:cNvSpPr/>
          <p:nvPr/>
        </p:nvSpPr>
        <p:spPr>
          <a:xfrm>
            <a:off x="6565900" y="3513124"/>
            <a:ext cx="3505200" cy="1566875"/>
          </a:xfrm>
          <a:prstGeom prst="roundRect">
            <a:avLst>
              <a:gd name="adj" fmla="val 518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A25EE-F91E-ED46-946D-61E9CA33AA01}"/>
              </a:ext>
            </a:extLst>
          </p:cNvPr>
          <p:cNvSpPr txBox="1"/>
          <p:nvPr/>
        </p:nvSpPr>
        <p:spPr>
          <a:xfrm>
            <a:off x="3466236" y="5918200"/>
            <a:ext cx="4957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More information about the branch coverage and mutation score can be found at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here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814BD-00E9-B34D-8CA6-6A915395BDA4}"/>
              </a:ext>
            </a:extLst>
          </p:cNvPr>
          <p:cNvSpPr txBox="1"/>
          <p:nvPr/>
        </p:nvSpPr>
        <p:spPr>
          <a:xfrm>
            <a:off x="241301" y="1153110"/>
            <a:ext cx="28955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Write your test cases using JUnit assertions.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E.g., The default test case calls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isTriangle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 function and verify its return value.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assertion is required to evaluate your mutation score.</a:t>
            </a:r>
          </a:p>
        </p:txBody>
      </p:sp>
    </p:spTree>
    <p:extLst>
      <p:ext uri="{BB962C8B-B14F-4D97-AF65-F5344CB8AC3E}">
        <p14:creationId xmlns:p14="http://schemas.microsoft.com/office/powerpoint/2010/main" val="313953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422400"/>
            <a:ext cx="9144000" cy="523158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979A664-174B-A747-B541-61AD63A37938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8. Click “Run” button to execute your test cases</a:t>
            </a:r>
            <a:b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36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2565400"/>
            <a:ext cx="8153402" cy="480384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5B26459-4840-1743-8C41-278A8D0CBA87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1524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3550" indent="-45085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9. Click Button “Submit” to submit to the server</a:t>
            </a:r>
            <a:b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(Clicking Submit button will upload your file to the server, while clicking Run button will not. Submit will be slower than Run)</a:t>
            </a:r>
          </a:p>
        </p:txBody>
      </p:sp>
    </p:spTree>
    <p:extLst>
      <p:ext uri="{BB962C8B-B14F-4D97-AF65-F5344CB8AC3E}">
        <p14:creationId xmlns:p14="http://schemas.microsoft.com/office/powerpoint/2010/main" val="36928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727200"/>
            <a:ext cx="9144000" cy="538749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5B26459-4840-1743-8C41-278A8D0CBA87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990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3550" indent="-450850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10. Make sure that you click Submit at least once before the end of the contest</a:t>
            </a:r>
          </a:p>
        </p:txBody>
      </p:sp>
    </p:spTree>
    <p:extLst>
      <p:ext uri="{BB962C8B-B14F-4D97-AF65-F5344CB8AC3E}">
        <p14:creationId xmlns:p14="http://schemas.microsoft.com/office/powerpoint/2010/main" val="322928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1727200"/>
            <a:ext cx="9144000" cy="533282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31C7C40-2DE0-634F-AB66-0F0D1684511D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990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93738" indent="-681038">
              <a:lnSpc>
                <a:spcPct val="100000"/>
              </a:lnSpc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11. Click score to view your current code coverage achievements</a:t>
            </a:r>
          </a:p>
        </p:txBody>
      </p:sp>
    </p:spTree>
    <p:extLst>
      <p:ext uri="{BB962C8B-B14F-4D97-AF65-F5344CB8AC3E}">
        <p14:creationId xmlns:p14="http://schemas.microsoft.com/office/powerpoint/2010/main" val="155430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643" y="2924554"/>
            <a:ext cx="8712200" cy="15458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ts val="6090"/>
              </a:lnSpc>
            </a:pPr>
            <a:r>
              <a:rPr lang="en-US" altLang="zh-CN" sz="5000" dirty="0">
                <a:latin typeface="Arial" panose="020B0604020202020204" pitchFamily="34" charset="0"/>
                <a:cs typeface="Arial" panose="020B0604020202020204" pitchFamily="34" charset="0"/>
              </a:rPr>
              <a:t>Register a MOOCTEST Account </a:t>
            </a:r>
            <a:endParaRPr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23" y="771144"/>
            <a:ext cx="1336547" cy="1469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96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361D7-1A47-B245-831B-58A54354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2565400"/>
            <a:ext cx="7708900" cy="48096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E39D32-037E-1F4C-B7F1-20A6217F49B0}"/>
              </a:ext>
            </a:extLst>
          </p:cNvPr>
          <p:cNvSpPr/>
          <p:nvPr/>
        </p:nvSpPr>
        <p:spPr>
          <a:xfrm>
            <a:off x="8470900" y="3138906"/>
            <a:ext cx="381000" cy="381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3C90EA-CC7E-C049-BA5F-F4A40D31190E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7785100" y="3464110"/>
            <a:ext cx="741596" cy="7776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标题 1">
            <a:extLst>
              <a:ext uri="{FF2B5EF4-FFF2-40B4-BE49-F238E27FC236}">
                <a16:creationId xmlns:a16="http://schemas.microsoft.com/office/drawing/2014/main" id="{B8294FDB-93F3-6141-91F5-45654DBFA613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66725" indent="-466725"/>
            <a:r>
              <a:rPr lang="en-US" sz="3200" spc="-79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altLang="zh-CN" sz="3200" spc="-7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spc="-79" dirty="0">
                <a:latin typeface="Arial" panose="020B0604020202020204" pitchFamily="34" charset="0"/>
                <a:cs typeface="Arial" panose="020B0604020202020204" pitchFamily="34" charset="0"/>
              </a:rPr>
              <a:t>Go to website </a:t>
            </a:r>
            <a:r>
              <a:rPr lang="en-US" sz="3200" spc="-7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spc="-7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www.mooctest.net</a:t>
            </a:r>
            <a:r>
              <a:rPr lang="en-US" sz="3200" spc="-7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3200" spc="-61" dirty="0">
                <a:latin typeface="Arial" panose="020B0604020202020204" pitchFamily="34" charset="0"/>
                <a:cs typeface="Arial" panose="020B0604020202020204" pitchFamily="34" charset="0"/>
              </a:rPr>
              <a:t> and change the language to English by clicking the button on the top right corner</a:t>
            </a:r>
            <a:br>
              <a:rPr lang="en-US" altLang="zh-CN" sz="3200" spc="-6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8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75718-A945-2C4F-940D-A29FE389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4" y="1425326"/>
            <a:ext cx="9526425" cy="59436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E39D32-037E-1F4C-B7F1-20A6217F49B0}"/>
              </a:ext>
            </a:extLst>
          </p:cNvPr>
          <p:cNvSpPr/>
          <p:nvPr/>
        </p:nvSpPr>
        <p:spPr>
          <a:xfrm>
            <a:off x="5727700" y="4470400"/>
            <a:ext cx="381000" cy="381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3C90EA-CC7E-C049-BA5F-F4A40D31190E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041900" y="4795604"/>
            <a:ext cx="741596" cy="77769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标题 1">
            <a:extLst>
              <a:ext uri="{FF2B5EF4-FFF2-40B4-BE49-F238E27FC236}">
                <a16:creationId xmlns:a16="http://schemas.microsoft.com/office/drawing/2014/main" id="{67E96F13-7A99-3940-9432-13B678B38DAA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-79" dirty="0">
                <a:latin typeface="Arial" panose="020B0604020202020204" pitchFamily="34" charset="0"/>
                <a:cs typeface="Arial" panose="020B0604020202020204" pitchFamily="34" charset="0"/>
              </a:rPr>
              <a:t>2. Click register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8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042" y="584200"/>
            <a:ext cx="9085313" cy="641937"/>
          </a:xfrm>
        </p:spPr>
        <p:txBody>
          <a:bodyPr/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3. Register using your real name and email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163" y="1731545"/>
            <a:ext cx="3805069" cy="51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2643" y="2924555"/>
            <a:ext cx="8712200" cy="7734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ts val="6090"/>
              </a:lnSpc>
            </a:pPr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5000" dirty="0">
                <a:latin typeface="Arial" panose="020B0604020202020204" pitchFamily="34" charset="0"/>
                <a:cs typeface="Arial" panose="020B0604020202020204" pitchFamily="34" charset="0"/>
              </a:rPr>
              <a:t>ractice via Sample Programs</a:t>
            </a:r>
            <a:endParaRPr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23" y="771144"/>
            <a:ext cx="1336547" cy="1469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53" y="1803400"/>
            <a:ext cx="7329487" cy="486052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2EBD3BA-606C-0243-A262-3AB575B35A43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-15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spc="-160" dirty="0">
                <a:latin typeface="Arial" panose="020B0604020202020204" pitchFamily="34" charset="0"/>
                <a:cs typeface="Arial" panose="020B0604020202020204" pitchFamily="34" charset="0"/>
              </a:rPr>
              <a:t>. Login your account and c</a:t>
            </a:r>
            <a:r>
              <a:rPr lang="en-US" altLang="zh-CN" sz="3200" spc="-160" dirty="0">
                <a:latin typeface="Arial" panose="020B0604020202020204" pitchFamily="34" charset="0"/>
                <a:cs typeface="Arial" panose="020B0604020202020204" pitchFamily="34" charset="0"/>
              </a:rPr>
              <a:t>lick “Join” button in “Class” page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7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656A356-9FD8-1246-AE88-1AA400CB5AE9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2913" indent="-442913"/>
            <a:r>
              <a:rPr lang="en-US" sz="3200" spc="-130" dirty="0">
                <a:latin typeface="Arial" panose="020B0604020202020204" pitchFamily="34" charset="0"/>
                <a:cs typeface="Arial" panose="020B0604020202020204" pitchFamily="34" charset="0"/>
              </a:rPr>
              <a:t>2. Enter Class number: 906</a:t>
            </a:r>
            <a:br>
              <a:rPr lang="en-US" sz="3200" spc="-13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spc="-130" dirty="0">
                <a:latin typeface="Arial" panose="020B0604020202020204" pitchFamily="34" charset="0"/>
                <a:cs typeface="Arial" panose="020B0604020202020204" pitchFamily="34" charset="0"/>
              </a:rPr>
              <a:t>Teacher’s  name: MOOCTEST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2D41B-00B5-AE4B-ACCA-F500E918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98" y="2108200"/>
            <a:ext cx="777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6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8C3EBCF-4CB3-1740-8ED8-5C2A02097CE7}"/>
              </a:ext>
            </a:extLst>
          </p:cNvPr>
          <p:cNvSpPr txBox="1">
            <a:spLocks/>
          </p:cNvSpPr>
          <p:nvPr/>
        </p:nvSpPr>
        <p:spPr>
          <a:xfrm>
            <a:off x="804042" y="584200"/>
            <a:ext cx="9085313" cy="6419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2913" indent="-442913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200" spc="-5" dirty="0">
                <a:latin typeface="Arial" panose="020B0604020202020204" pitchFamily="34" charset="0"/>
                <a:cs typeface="Arial" panose="020B0604020202020204" pitchFamily="34" charset="0"/>
              </a:rPr>
              <a:t>. Click “CBSOFT2019 exercise” in “Exercise” Page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1D5E1-3BCC-B24C-8DA8-06CD93AC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20" y="2184400"/>
            <a:ext cx="9135356" cy="29377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5DF900-F3C5-9F45-A996-EFCDB21ADBEA}"/>
              </a:ext>
            </a:extLst>
          </p:cNvPr>
          <p:cNvSpPr/>
          <p:nvPr/>
        </p:nvSpPr>
        <p:spPr>
          <a:xfrm>
            <a:off x="5327650" y="2312555"/>
            <a:ext cx="766302" cy="381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261</Words>
  <Application>Microsoft Macintosh PowerPoint</Application>
  <PresentationFormat>Custom</PresentationFormat>
  <Paragraphs>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3. Register using your real name and email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&lt;433A5C55736572735C616C6C656E5C4465736B746F705CD6B8C4CF5CBFAAB7A2D5DFB2E2CAD4D6B8C4CF2E70707478&gt;</dc:title>
  <dc:creator>allen</dc:creator>
  <cp:lastModifiedBy>Hu, Linghuan</cp:lastModifiedBy>
  <cp:revision>59</cp:revision>
  <dcterms:created xsi:type="dcterms:W3CDTF">2018-10-12T06:29:44Z</dcterms:created>
  <dcterms:modified xsi:type="dcterms:W3CDTF">2019-08-18T20:01:48Z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2018-05-15T00:00:00Z</vt:filetime>
  </property>
  <property fmtid="{D5CDD505-2E9C-101B-9397-08002B2CF9AE}" pid="3" name="LastSaved">
    <vt:filetime>2018-10-11T00:00:00Z</vt:filetime>
  </property>
</Properties>
</file>